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10" r:id="rId2"/>
    <p:sldMasterId id="2147483769" r:id="rId3"/>
  </p:sldMasterIdLst>
  <p:notesMasterIdLst>
    <p:notesMasterId r:id="rId14"/>
  </p:notesMasterIdLst>
  <p:sldIdLst>
    <p:sldId id="569" r:id="rId4"/>
    <p:sldId id="510" r:id="rId5"/>
    <p:sldId id="517" r:id="rId6"/>
    <p:sldId id="564" r:id="rId7"/>
    <p:sldId id="565" r:id="rId8"/>
    <p:sldId id="567" r:id="rId9"/>
    <p:sldId id="568" r:id="rId10"/>
    <p:sldId id="507" r:id="rId11"/>
    <p:sldId id="501" r:id="rId12"/>
    <p:sldId id="570" r:id="rId13"/>
  </p:sldIdLst>
  <p:sldSz cx="9144000" cy="5143500" type="screen16x9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黑体" pitchFamily="49" charset="-122"/>
      <p:regular r:id="rId19"/>
    </p:embeddedFont>
    <p:embeddedFont>
      <p:font typeface="幼圆" pitchFamily="49" charset="-122"/>
      <p:regular r:id="rId20"/>
    </p:embeddedFont>
    <p:embeddedFont>
      <p:font typeface="楷体" pitchFamily="49" charset="-122"/>
      <p:regular r:id="rId21"/>
    </p:embeddedFont>
    <p:embeddedFont>
      <p:font typeface="微软雅黑" pitchFamily="34" charset="-122"/>
      <p:regular r:id="rId22"/>
      <p:bold r:id="rId23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89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0318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42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17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73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06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796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353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37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03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64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21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9668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77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83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21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1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35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37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86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46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394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5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16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64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88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417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9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36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7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52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51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62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54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6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10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1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64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68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04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45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1126972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7921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78157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28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9015793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9564126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591250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2840088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392300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4476003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253490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687844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14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5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0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68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41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246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3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60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20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94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60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43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54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2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10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8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19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47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87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29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29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7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61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06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5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92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0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577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551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284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81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84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58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193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7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9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83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23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3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71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495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89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076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35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183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89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0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38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096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128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902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64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58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01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57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1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66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8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13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8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2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7797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7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2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8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71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10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02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2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284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82565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6213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125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31761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780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0359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829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885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379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43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89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31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8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08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6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21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5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2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90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68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75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362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12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91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67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56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17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26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45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62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02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682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slideLayout" Target="../slideLayouts/slideLayout154.xml"/><Relationship Id="rId26" Type="http://schemas.openxmlformats.org/officeDocument/2006/relationships/slideLayout" Target="../slideLayouts/slideLayout162.xml"/><Relationship Id="rId39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57.xml"/><Relationship Id="rId34" Type="http://schemas.openxmlformats.org/officeDocument/2006/relationships/slideLayout" Target="../slideLayouts/slideLayout17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5" Type="http://schemas.openxmlformats.org/officeDocument/2006/relationships/slideLayout" Target="../slideLayouts/slideLayout161.xml"/><Relationship Id="rId33" Type="http://schemas.openxmlformats.org/officeDocument/2006/relationships/slideLayout" Target="../slideLayouts/slideLayout169.xml"/><Relationship Id="rId38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20" Type="http://schemas.openxmlformats.org/officeDocument/2006/relationships/slideLayout" Target="../slideLayouts/slideLayout156.xml"/><Relationship Id="rId29" Type="http://schemas.openxmlformats.org/officeDocument/2006/relationships/slideLayout" Target="../slideLayouts/slideLayout165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24" Type="http://schemas.openxmlformats.org/officeDocument/2006/relationships/slideLayout" Target="../slideLayouts/slideLayout160.xml"/><Relationship Id="rId32" Type="http://schemas.openxmlformats.org/officeDocument/2006/relationships/slideLayout" Target="../slideLayouts/slideLayout168.xml"/><Relationship Id="rId37" Type="http://schemas.openxmlformats.org/officeDocument/2006/relationships/slideLayout" Target="../slideLayouts/slideLayout173.xml"/><Relationship Id="rId40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23" Type="http://schemas.openxmlformats.org/officeDocument/2006/relationships/slideLayout" Target="../slideLayouts/slideLayout159.xml"/><Relationship Id="rId28" Type="http://schemas.openxmlformats.org/officeDocument/2006/relationships/slideLayout" Target="../slideLayouts/slideLayout164.xml"/><Relationship Id="rId36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46.xml"/><Relationship Id="rId19" Type="http://schemas.openxmlformats.org/officeDocument/2006/relationships/slideLayout" Target="../slideLayouts/slideLayout155.xml"/><Relationship Id="rId31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Relationship Id="rId22" Type="http://schemas.openxmlformats.org/officeDocument/2006/relationships/slideLayout" Target="../slideLayouts/slideLayout158.xml"/><Relationship Id="rId27" Type="http://schemas.openxmlformats.org/officeDocument/2006/relationships/slideLayout" Target="../slideLayouts/slideLayout163.xml"/><Relationship Id="rId30" Type="http://schemas.openxmlformats.org/officeDocument/2006/relationships/slideLayout" Target="../slideLayouts/slideLayout166.xml"/><Relationship Id="rId35" Type="http://schemas.openxmlformats.org/officeDocument/2006/relationships/slideLayout" Target="../slideLayouts/slideLayout171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九（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72" action="ppaction://hlinksldjump"/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7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50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682" r:id="rId55"/>
    <p:sldLayoutId id="2147483681" r:id="rId56"/>
    <p:sldLayoutId id="2147483680" r:id="rId57"/>
    <p:sldLayoutId id="2147483679" r:id="rId58"/>
    <p:sldLayoutId id="2147483678" r:id="rId59"/>
    <p:sldLayoutId id="2147483677" r:id="rId60"/>
    <p:sldLayoutId id="2147483676" r:id="rId61"/>
    <p:sldLayoutId id="2147483707" r:id="rId62"/>
    <p:sldLayoutId id="2147483708" r:id="rId63"/>
    <p:sldLayoutId id="2147483709" r:id="rId64"/>
    <p:sldLayoutId id="2147483710" r:id="rId65"/>
    <p:sldLayoutId id="2147483711" r:id="rId66"/>
    <p:sldLayoutId id="2147483712" r:id="rId67"/>
    <p:sldLayoutId id="2147483713" r:id="rId6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九（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37" r:id="rId27"/>
    <p:sldLayoutId id="2147483838" r:id="rId28"/>
    <p:sldLayoutId id="2147483839" r:id="rId29"/>
    <p:sldLayoutId id="2147483840" r:id="rId30"/>
    <p:sldLayoutId id="2147483841" r:id="rId31"/>
    <p:sldLayoutId id="2147483842" r:id="rId32"/>
    <p:sldLayoutId id="2147483843" r:id="rId33"/>
    <p:sldLayoutId id="2147483844" r:id="rId34"/>
    <p:sldLayoutId id="2147483845" r:id="rId35"/>
    <p:sldLayoutId id="2147483846" r:id="rId36"/>
    <p:sldLayoutId id="2147483847" r:id="rId37"/>
    <p:sldLayoutId id="2147483848" r:id="rId38"/>
    <p:sldLayoutId id="2147483849" r:id="rId39"/>
    <p:sldLayoutId id="2147483850" r:id="rId40"/>
    <p:sldLayoutId id="2147483851" r:id="rId41"/>
    <p:sldLayoutId id="2147483852" r:id="rId42"/>
    <p:sldLayoutId id="2147483853" r:id="rId43"/>
    <p:sldLayoutId id="2147483854" r:id="rId44"/>
    <p:sldLayoutId id="2147483855" r:id="rId45"/>
    <p:sldLayoutId id="2147483856" r:id="rId46"/>
    <p:sldLayoutId id="2147483857" r:id="rId47"/>
    <p:sldLayoutId id="2147483858" r:id="rId48"/>
    <p:sldLayoutId id="2147483859" r:id="rId49"/>
    <p:sldLayoutId id="2147483860" r:id="rId50"/>
    <p:sldLayoutId id="2147483861" r:id="rId51"/>
    <p:sldLayoutId id="2147483862" r:id="rId52"/>
    <p:sldLayoutId id="2147483863" r:id="rId53"/>
    <p:sldLayoutId id="2147483864" r:id="rId54"/>
    <p:sldLayoutId id="2147483865" r:id="rId55"/>
    <p:sldLayoutId id="2147483866" r:id="rId56"/>
    <p:sldLayoutId id="2147483867" r:id="rId57"/>
    <p:sldLayoutId id="2147483868" r:id="rId58"/>
    <p:sldLayoutId id="2147483869" r:id="rId59"/>
    <p:sldLayoutId id="2147483870" r:id="rId60"/>
    <p:sldLayoutId id="2147483871" r:id="rId61"/>
    <p:sldLayoutId id="2147483872" r:id="rId62"/>
    <p:sldLayoutId id="2147483873" r:id="rId63"/>
    <p:sldLayoutId id="2147483874" r:id="rId64"/>
    <p:sldLayoutId id="2147483875" r:id="rId65"/>
    <p:sldLayoutId id="2147483876" r:id="rId66"/>
    <p:sldLayoutId id="2147483877" r:id="rId67"/>
    <p:sldLayoutId id="2147483878" r:id="rId6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99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8" r:id="rId39"/>
    <p:sldLayoutId id="2147483809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5.xml"/><Relationship Id="rId6" Type="http://schemas.openxmlformats.org/officeDocument/2006/relationships/slide" Target="slide4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0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3931" y="1435155"/>
            <a:ext cx="566565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九（</a:t>
            </a:r>
            <a:r>
              <a:rPr lang="en-US" altLang="zh-CN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分数的意义和性质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186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70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6" y="1639469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619672" y="964071"/>
            <a:ext cx="5688632" cy="438582"/>
          </a:xfrm>
          <a:prstGeom prst="wedgeRoundRectCallout">
            <a:avLst>
              <a:gd name="adj1" fmla="val -54995"/>
              <a:gd name="adj2" fmla="val 29003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什么是真分数？什么是假分数？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642102" y="2675982"/>
            <a:ext cx="4442065" cy="432048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假分数怎样化成整数或带分数？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683568" y="3219822"/>
            <a:ext cx="7056784" cy="1584176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假分数化整数或带分数，可以用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分子除以分母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。如果分子是分母的倍数，得到的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整数商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就是要化成的整数；如果有余数，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商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是带分数的整数部分，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余数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是分数部分的分子，分母不变。</a:t>
            </a:r>
          </a:p>
        </p:txBody>
      </p:sp>
      <p:sp>
        <p:nvSpPr>
          <p:cNvPr id="28" name="圆角矩形标注 27"/>
          <p:cNvSpPr/>
          <p:nvPr/>
        </p:nvSpPr>
        <p:spPr>
          <a:xfrm>
            <a:off x="2195736" y="1491630"/>
            <a:ext cx="5184576" cy="1080120"/>
          </a:xfrm>
          <a:prstGeom prst="wedgeRoundRectCallout">
            <a:avLst>
              <a:gd name="adj1" fmla="val 54235"/>
              <a:gd name="adj2" fmla="val 31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分子比分母小的分数叫作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真分数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，分子比分母大或者分子和分母相等的分数叫作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</a:rPr>
              <a:t>假分数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02653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853" y="2471341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9512" y="2806768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00980" y="1298009"/>
            <a:ext cx="8191500" cy="788679"/>
            <a:chOff x="1133028" y="843558"/>
            <a:chExt cx="8191500" cy="788679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0.6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）个十分之一，是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38" name="图片 3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652120" y="843558"/>
              <a:ext cx="774811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extBox 38"/>
          <p:cNvSpPr txBox="1"/>
          <p:nvPr/>
        </p:nvSpPr>
        <p:spPr>
          <a:xfrm>
            <a:off x="2267744" y="142891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92080" y="1275606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83568" y="2162105"/>
            <a:ext cx="8191500" cy="788679"/>
            <a:chOff x="1133028" y="843558"/>
            <a:chExt cx="8191500" cy="788679"/>
          </a:xfrm>
        </p:grpSpPr>
        <p:sp>
          <p:nvSpPr>
            <p:cNvPr id="42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0.35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）个百分之一，是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3" name="图片 3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652120" y="843558"/>
              <a:ext cx="774811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TextBox 43"/>
          <p:cNvSpPr txBox="1"/>
          <p:nvPr/>
        </p:nvSpPr>
        <p:spPr>
          <a:xfrm>
            <a:off x="2250332" y="227309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35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74668" y="2119787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35</a:t>
            </a: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83568" y="2954193"/>
            <a:ext cx="8191500" cy="788679"/>
            <a:chOff x="1133028" y="843558"/>
            <a:chExt cx="8191500" cy="788679"/>
          </a:xfrm>
        </p:grpSpPr>
        <p:sp>
          <p:nvSpPr>
            <p:cNvPr id="48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0.018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）个千分之一，是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9" name="图片 3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902833" y="843558"/>
              <a:ext cx="990835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" name="TextBox 49"/>
          <p:cNvSpPr txBox="1"/>
          <p:nvPr/>
        </p:nvSpPr>
        <p:spPr>
          <a:xfrm>
            <a:off x="2339752" y="309480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18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08104" y="2911875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18</a:t>
            </a: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4" grpId="0"/>
      <p:bldP spid="45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464269"/>
            <a:ext cx="7211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在直线上面的□里填分数，下面的□里填小数。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7527" y="1592263"/>
            <a:ext cx="215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b="1" dirty="0"/>
          </a:p>
        </p:txBody>
      </p:sp>
      <p:pic>
        <p:nvPicPr>
          <p:cNvPr id="24680" name="Picture 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80" y="1676400"/>
            <a:ext cx="8229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81" name="Picture 1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1" y="1664196"/>
            <a:ext cx="83915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82" name="Picture 1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78" y="1592188"/>
            <a:ext cx="843915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45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3388" y="657225"/>
            <a:ext cx="7438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在直线上面的□里填假分数，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下面的□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里填带分数。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66900"/>
            <a:ext cx="7981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82" y="1851670"/>
            <a:ext cx="775335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852613"/>
            <a:ext cx="78486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01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45186" y="376108"/>
            <a:ext cx="7799222" cy="2538942"/>
            <a:chOff x="445186" y="376108"/>
            <a:chExt cx="7799222" cy="2538942"/>
          </a:xfrm>
        </p:grpSpPr>
        <p:pic>
          <p:nvPicPr>
            <p:cNvPr id="26626" name="Picture 2" descr="C:\Users\tongxiaofang\Pictures\j_p65_16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90" b="13587"/>
            <a:stretch/>
          </p:blipFill>
          <p:spPr bwMode="auto">
            <a:xfrm>
              <a:off x="1547664" y="627534"/>
              <a:ext cx="4324350" cy="2287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组合 19"/>
            <p:cNvGrpSpPr/>
            <p:nvPr/>
          </p:nvGrpSpPr>
          <p:grpSpPr>
            <a:xfrm>
              <a:off x="445186" y="376108"/>
              <a:ext cx="7799222" cy="785975"/>
              <a:chOff x="445186" y="376108"/>
              <a:chExt cx="7799222" cy="78597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45186" y="376108"/>
                <a:ext cx="7799222" cy="785975"/>
                <a:chOff x="445186" y="376108"/>
                <a:chExt cx="7799222" cy="785975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445186" y="437938"/>
                  <a:ext cx="7239004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3200" b="1" dirty="0" smtClean="0">
                      <a:latin typeface="楷体" pitchFamily="49" charset="-122"/>
                      <a:ea typeface="楷体" pitchFamily="49" charset="-122"/>
                    </a:rPr>
                    <a:t> </a:t>
                  </a:r>
                  <a:endParaRPr lang="zh-CN" altLang="en-US" sz="32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65" name="圆角矩形标注 64"/>
                <p:cNvSpPr/>
                <p:nvPr/>
              </p:nvSpPr>
              <p:spPr bwMode="auto">
                <a:xfrm>
                  <a:off x="879996" y="453649"/>
                  <a:ext cx="1880865" cy="708434"/>
                </a:xfrm>
                <a:prstGeom prst="wedgeRoundRectCallout">
                  <a:avLst>
                    <a:gd name="adj1" fmla="val 59414"/>
                    <a:gd name="adj2" fmla="val -1695"/>
                    <a:gd name="adj3" fmla="val 16667"/>
                  </a:avLst>
                </a:prstGeom>
                <a:pattFill prst="pct5">
                  <a:fgClr>
                    <a:schemeClr val="bg1"/>
                  </a:fgClr>
                  <a:bgClr>
                    <a:schemeClr val="bg1"/>
                  </a:bgClr>
                </a:patt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/>
                  <a:r>
                    <a:rPr lang="zh-CN" altLang="en-US" sz="2400" b="1" noProof="1" smtClean="0">
                      <a:latin typeface="楷体" pitchFamily="49" charset="-122"/>
                      <a:ea typeface="楷体" pitchFamily="49" charset="-122"/>
                    </a:rPr>
                    <a:t>我做完用了</a:t>
                  </a:r>
                  <a:r>
                    <a:rPr lang="en-US" altLang="zh-CN" sz="2400" b="1" noProof="1" smtClean="0">
                      <a:latin typeface="楷体" pitchFamily="49" charset="-122"/>
                      <a:ea typeface="楷体" pitchFamily="49" charset="-122"/>
                    </a:rPr>
                    <a:t>1.1</a:t>
                  </a:r>
                  <a:r>
                    <a:rPr lang="zh-CN" altLang="en-US" sz="2400" b="1" noProof="1" smtClean="0">
                      <a:latin typeface="楷体" pitchFamily="49" charset="-122"/>
                      <a:ea typeface="楷体" pitchFamily="49" charset="-122"/>
                    </a:rPr>
                    <a:t>小时。</a:t>
                  </a:r>
                  <a:endParaRPr lang="zh-CN" altLang="en-US" sz="2400" b="1" noProof="1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sp>
              <p:nvSpPr>
                <p:cNvPr id="66" name="圆角矩形标注 65"/>
                <p:cNvSpPr/>
                <p:nvPr/>
              </p:nvSpPr>
              <p:spPr bwMode="auto">
                <a:xfrm>
                  <a:off x="5316142" y="376108"/>
                  <a:ext cx="2928266" cy="708434"/>
                </a:xfrm>
                <a:prstGeom prst="wedgeRoundRectCallout">
                  <a:avLst>
                    <a:gd name="adj1" fmla="val 9539"/>
                    <a:gd name="adj2" fmla="val 73480"/>
                    <a:gd name="adj3" fmla="val 16667"/>
                  </a:avLst>
                </a:prstGeom>
                <a:pattFill prst="pct5">
                  <a:fgClr>
                    <a:schemeClr val="bg1"/>
                  </a:fgClr>
                  <a:bgClr>
                    <a:schemeClr val="bg1"/>
                  </a:bgClr>
                </a:pattFill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/>
                  <a:r>
                    <a:rPr lang="zh-CN" altLang="en-US" sz="2400" b="1" noProof="1" smtClean="0">
                      <a:latin typeface="楷体" pitchFamily="49" charset="-122"/>
                      <a:ea typeface="楷体" pitchFamily="49" charset="-122"/>
                    </a:rPr>
                    <a:t>我做完用了  小时。</a:t>
                  </a:r>
                  <a:endParaRPr lang="zh-CN" altLang="en-US" sz="2400" b="1" noProof="1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aphicFrame>
            <p:nvGraphicFramePr>
              <p:cNvPr id="16" name="对象 1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63471577"/>
                  </p:ext>
                </p:extLst>
              </p:nvPr>
            </p:nvGraphicFramePr>
            <p:xfrm>
              <a:off x="7020272" y="442861"/>
              <a:ext cx="244475" cy="627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21" name="公式" r:id="rId4" imgW="152280" imgH="393480" progId="Equation.3">
                      <p:embed/>
                    </p:oleObj>
                  </mc:Choice>
                  <mc:Fallback>
                    <p:oleObj name="公式" r:id="rId4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20272" y="442861"/>
                            <a:ext cx="244475" cy="6270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2" name="组合 21"/>
          <p:cNvGrpSpPr/>
          <p:nvPr/>
        </p:nvGrpSpPr>
        <p:grpSpPr>
          <a:xfrm>
            <a:off x="5333890" y="2931790"/>
            <a:ext cx="2118430" cy="627063"/>
            <a:chOff x="3101642" y="3435474"/>
            <a:chExt cx="2118430" cy="627063"/>
          </a:xfrm>
        </p:grpSpPr>
        <p:graphicFrame>
          <p:nvGraphicFramePr>
            <p:cNvPr id="19" name="对象 1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2203007"/>
                </p:ext>
              </p:extLst>
            </p:nvPr>
          </p:nvGraphicFramePr>
          <p:xfrm>
            <a:off x="3101642" y="3435474"/>
            <a:ext cx="24447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2" name="公式" r:id="rId6" imgW="152280" imgH="393480" progId="Equation.3">
                    <p:embed/>
                  </p:oleObj>
                </mc:Choice>
                <mc:Fallback>
                  <p:oleObj name="公式" r:id="rId6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1642" y="3435474"/>
                          <a:ext cx="24447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3419872" y="3550245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=6÷5=1.2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06802" y="3468365"/>
            <a:ext cx="1166801" cy="627063"/>
            <a:chOff x="3707904" y="3745335"/>
            <a:chExt cx="1166801" cy="627063"/>
          </a:xfrm>
        </p:grpSpPr>
        <p:graphicFrame>
          <p:nvGraphicFramePr>
            <p:cNvPr id="73" name="对象 7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3608053"/>
                </p:ext>
              </p:extLst>
            </p:nvPr>
          </p:nvGraphicFramePr>
          <p:xfrm>
            <a:off x="4628642" y="3745335"/>
            <a:ext cx="246063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3" name="公式" r:id="rId8" imgW="152280" imgH="393480" progId="Equation.3">
                    <p:embed/>
                  </p:oleObj>
                </mc:Choice>
                <mc:Fallback>
                  <p:oleObj name="公式" r:id="rId8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8642" y="3745335"/>
                          <a:ext cx="246063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3707904" y="3838277"/>
              <a:ext cx="1005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1.1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＜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865685" y="4155926"/>
            <a:ext cx="3938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小军做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得快一些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圆角矩形标注 45"/>
          <p:cNvSpPr/>
          <p:nvPr/>
        </p:nvSpPr>
        <p:spPr bwMode="auto">
          <a:xfrm>
            <a:off x="1259632" y="3016347"/>
            <a:ext cx="3290491" cy="492410"/>
          </a:xfrm>
          <a:prstGeom prst="wedgeRoundRectCallout">
            <a:avLst>
              <a:gd name="adj1" fmla="val -54048"/>
              <a:gd name="adj2" fmla="val 2128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谁做得快一些？</a:t>
            </a:r>
            <a:endParaRPr lang="zh-CN" altLang="en-US" sz="2400" b="1" noProof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7" y="288807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9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55576" y="1332880"/>
            <a:ext cx="7472313" cy="1689501"/>
            <a:chOff x="971600" y="1332880"/>
            <a:chExt cx="7239004" cy="1689501"/>
          </a:xfrm>
        </p:grpSpPr>
        <p:sp>
          <p:nvSpPr>
            <p:cNvPr id="4" name="TextBox 3"/>
            <p:cNvSpPr txBox="1"/>
            <p:nvPr/>
          </p:nvSpPr>
          <p:spPr>
            <a:xfrm>
              <a:off x="971600" y="1452721"/>
              <a:ext cx="723900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a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和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都是大于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的整数，当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en-US" altLang="zh-CN" sz="2400" b="1" u="sng" dirty="0" smtClean="0">
                  <a:latin typeface="楷体" pitchFamily="49" charset="-122"/>
                  <a:ea typeface="楷体" pitchFamily="49" charset="-122"/>
                </a:rPr>
                <a:t>     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时， 是真分数；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当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en-US" altLang="zh-CN" sz="2400" b="1" u="sng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u="sng" dirty="0" smtClean="0">
                  <a:latin typeface="楷体" pitchFamily="49" charset="-122"/>
                  <a:ea typeface="楷体" pitchFamily="49" charset="-122"/>
                </a:rPr>
                <a:t>          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时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， 是假分数；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当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b</a:t>
              </a:r>
              <a:r>
                <a:rPr lang="en-US" altLang="zh-CN" sz="2400" b="1" u="sng" dirty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en-US" altLang="zh-CN" sz="2400" b="1" u="sng" dirty="0" smtClean="0">
                  <a:latin typeface="楷体" pitchFamily="49" charset="-122"/>
                  <a:ea typeface="楷体" pitchFamily="49" charset="-122"/>
                </a:rPr>
                <a:t>     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时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，   能化成整数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。</a:t>
              </a:r>
            </a:p>
          </p:txBody>
        </p:sp>
        <p:graphicFrame>
          <p:nvGraphicFramePr>
            <p:cNvPr id="65" name="对象 6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1030230"/>
                </p:ext>
              </p:extLst>
            </p:nvPr>
          </p:nvGraphicFramePr>
          <p:xfrm>
            <a:off x="3901507" y="2067694"/>
            <a:ext cx="24447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5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1507" y="2067694"/>
                          <a:ext cx="24447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对象 1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0145864"/>
                </p:ext>
              </p:extLst>
            </p:nvPr>
          </p:nvGraphicFramePr>
          <p:xfrm>
            <a:off x="6412855" y="1332880"/>
            <a:ext cx="24447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6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2855" y="1332880"/>
                          <a:ext cx="24447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对象 1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0188831"/>
                </p:ext>
              </p:extLst>
            </p:nvPr>
          </p:nvGraphicFramePr>
          <p:xfrm>
            <a:off x="7842613" y="2088703"/>
            <a:ext cx="244475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7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42613" y="2088703"/>
                          <a:ext cx="244475" cy="627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TextBox 22"/>
          <p:cNvSpPr txBox="1"/>
          <p:nvPr/>
        </p:nvSpPr>
        <p:spPr>
          <a:xfrm>
            <a:off x="4860032" y="139000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小于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endParaRPr lang="zh-CN" altLang="en-US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22264" y="213970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大于或等于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endParaRPr lang="zh-CN" altLang="en-US" sz="2400" b="1" i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948536" y="2139702"/>
            <a:ext cx="186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的倍数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97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8826" y="2063626"/>
            <a:ext cx="69475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分数小数怎样互化？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4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分数化成小数，可以用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分子除以分母，</a:t>
            </a:r>
            <a:r>
              <a:rPr lang="zh-CN" altLang="en-US" sz="24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除不尽的保留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三位小数</a:t>
            </a:r>
            <a:r>
              <a:rPr lang="zh-CN" altLang="en-US" sz="24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；小数化成分数，一位小数可以写成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十分之几</a:t>
            </a:r>
            <a:r>
              <a:rPr lang="zh-CN" altLang="en-US" sz="24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两位小数可以写成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百分之几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、三位小数可以写成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千分之几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</Words>
  <Application>Microsoft Office PowerPoint</Application>
  <PresentationFormat>全屏显示(16:9)</PresentationFormat>
  <Paragraphs>54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Calibri</vt:lpstr>
      <vt:lpstr>黑体</vt:lpstr>
      <vt:lpstr>幼圆</vt:lpstr>
      <vt:lpstr>楷体</vt:lpstr>
      <vt:lpstr>微软雅黑</vt:lpstr>
      <vt:lpstr>Times New Roman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2019-10-14T07:19:26Z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